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1" r:id="rId4"/>
    <p:sldId id="262" r:id="rId5"/>
    <p:sldId id="260" r:id="rId6"/>
    <p:sldId id="259" r:id="rId7"/>
    <p:sldId id="258" r:id="rId8"/>
    <p:sldId id="264" r:id="rId9"/>
    <p:sldId id="263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4685CE-BCE1-45D9-88E8-7DE824D2F6BD}" type="doc">
      <dgm:prSet loTypeId="urn:microsoft.com/office/officeart/2005/8/layout/pList1" loCatId="list" qsTypeId="urn:microsoft.com/office/officeart/2005/8/quickstyle/simple1" qsCatId="simple" csTypeId="urn:microsoft.com/office/officeart/2005/8/colors/accent1_2" csCatId="accent1" phldr="1"/>
      <dgm:spPr/>
    </dgm:pt>
    <dgm:pt modelId="{6ADC6C51-84BB-47BD-8408-1BFC74896934}">
      <dgm:prSet phldrT="[Texto]"/>
      <dgm:spPr/>
      <dgm:t>
        <a:bodyPr/>
        <a:lstStyle/>
        <a:p>
          <a:r>
            <a:rPr lang="pt-BR" dirty="0">
              <a:latin typeface="Agency FB" panose="020B0503020202020204" pitchFamily="34" charset="0"/>
            </a:rPr>
            <a:t>Uma Introdução ao </a:t>
          </a:r>
          <a:r>
            <a:rPr lang="pt-BR" dirty="0" err="1">
              <a:latin typeface="Agency FB" panose="020B0503020202020204" pitchFamily="34" charset="0"/>
            </a:rPr>
            <a:t>IoT</a:t>
          </a:r>
          <a:endParaRPr lang="pt-BR" dirty="0"/>
        </a:p>
      </dgm:t>
    </dgm:pt>
    <dgm:pt modelId="{F14AD320-0F6E-4E2B-B3C4-D1D82F4654F9}" type="parTrans" cxnId="{9CF22A59-0469-4F96-8BB6-0EAA934E2D45}">
      <dgm:prSet/>
      <dgm:spPr/>
      <dgm:t>
        <a:bodyPr/>
        <a:lstStyle/>
        <a:p>
          <a:endParaRPr lang="pt-BR"/>
        </a:p>
      </dgm:t>
    </dgm:pt>
    <dgm:pt modelId="{D4840D49-02CF-44B3-A711-14EC1A296CEE}" type="sibTrans" cxnId="{9CF22A59-0469-4F96-8BB6-0EAA934E2D45}">
      <dgm:prSet/>
      <dgm:spPr/>
      <dgm:t>
        <a:bodyPr/>
        <a:lstStyle/>
        <a:p>
          <a:endParaRPr lang="pt-BR"/>
        </a:p>
      </dgm:t>
    </dgm:pt>
    <dgm:pt modelId="{55407730-4C31-41EA-BCDB-8EC535B1DFD1}" type="pres">
      <dgm:prSet presAssocID="{574685CE-BCE1-45D9-88E8-7DE824D2F6BD}" presName="Name0" presStyleCnt="0">
        <dgm:presLayoutVars>
          <dgm:dir/>
          <dgm:resizeHandles val="exact"/>
        </dgm:presLayoutVars>
      </dgm:prSet>
      <dgm:spPr/>
    </dgm:pt>
    <dgm:pt modelId="{663BABE4-6F4D-4901-86B6-3BE073CFDF81}" type="pres">
      <dgm:prSet presAssocID="{6ADC6C51-84BB-47BD-8408-1BFC74896934}" presName="compNode" presStyleCnt="0"/>
      <dgm:spPr/>
    </dgm:pt>
    <dgm:pt modelId="{AA891EE8-C6A5-411A-8562-20A2133AEDB9}" type="pres">
      <dgm:prSet presAssocID="{6ADC6C51-84BB-47BD-8408-1BFC74896934}" presName="pictRect" presStyleLbl="node1" presStyleIdx="0" presStyleCnt="1" custScaleX="105675" custScaleY="107849" custLinFactNeighborX="-2847" custLinFactNeighborY="-1434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</dgm:spPr>
    </dgm:pt>
    <dgm:pt modelId="{A21AFF35-9060-4070-AA89-6C3147F33BF8}" type="pres">
      <dgm:prSet presAssocID="{6ADC6C51-84BB-47BD-8408-1BFC74896934}" presName="textRect" presStyleLbl="revTx" presStyleIdx="0" presStyleCnt="1" custScaleX="123802">
        <dgm:presLayoutVars>
          <dgm:bulletEnabled val="1"/>
        </dgm:presLayoutVars>
      </dgm:prSet>
      <dgm:spPr/>
    </dgm:pt>
  </dgm:ptLst>
  <dgm:cxnLst>
    <dgm:cxn modelId="{9CF22A59-0469-4F96-8BB6-0EAA934E2D45}" srcId="{574685CE-BCE1-45D9-88E8-7DE824D2F6BD}" destId="{6ADC6C51-84BB-47BD-8408-1BFC74896934}" srcOrd="0" destOrd="0" parTransId="{F14AD320-0F6E-4E2B-B3C4-D1D82F4654F9}" sibTransId="{D4840D49-02CF-44B3-A711-14EC1A296CEE}"/>
    <dgm:cxn modelId="{A80B25BF-2FFE-4AEF-BBD0-FCC2850D9E48}" type="presOf" srcId="{6ADC6C51-84BB-47BD-8408-1BFC74896934}" destId="{A21AFF35-9060-4070-AA89-6C3147F33BF8}" srcOrd="0" destOrd="0" presId="urn:microsoft.com/office/officeart/2005/8/layout/pList1"/>
    <dgm:cxn modelId="{0184B1D3-A499-4C37-BE9E-4D685E72DC97}" type="presOf" srcId="{574685CE-BCE1-45D9-88E8-7DE824D2F6BD}" destId="{55407730-4C31-41EA-BCDB-8EC535B1DFD1}" srcOrd="0" destOrd="0" presId="urn:microsoft.com/office/officeart/2005/8/layout/pList1"/>
    <dgm:cxn modelId="{1B937764-9A45-4581-8239-D65A0F3063CA}" type="presParOf" srcId="{55407730-4C31-41EA-BCDB-8EC535B1DFD1}" destId="{663BABE4-6F4D-4901-86B6-3BE073CFDF81}" srcOrd="0" destOrd="0" presId="urn:microsoft.com/office/officeart/2005/8/layout/pList1"/>
    <dgm:cxn modelId="{8B6431F6-D154-4A2C-9A93-5E849C0D525B}" type="presParOf" srcId="{663BABE4-6F4D-4901-86B6-3BE073CFDF81}" destId="{AA891EE8-C6A5-411A-8562-20A2133AEDB9}" srcOrd="0" destOrd="0" presId="urn:microsoft.com/office/officeart/2005/8/layout/pList1"/>
    <dgm:cxn modelId="{6AB933FA-BBBE-48F5-9C62-CA2EF471AEC9}" type="presParOf" srcId="{663BABE4-6F4D-4901-86B6-3BE073CFDF81}" destId="{A21AFF35-9060-4070-AA89-6C3147F33BF8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9FDC4FD-4E4A-434E-8009-5DCF1C644E14}" type="doc">
      <dgm:prSet loTypeId="urn:microsoft.com/office/officeart/2008/layout/BendingPictureSemiTransparentText" loCatId="picture" qsTypeId="urn:microsoft.com/office/officeart/2005/8/quickstyle/simple1" qsCatId="simple" csTypeId="urn:microsoft.com/office/officeart/2005/8/colors/accent1_2" csCatId="accent1" phldr="1"/>
      <dgm:spPr/>
    </dgm:pt>
    <dgm:pt modelId="{35C6223C-876D-4679-9636-394E5F80788D}">
      <dgm:prSet phldrT="[Texto]"/>
      <dgm:spPr/>
      <dgm:t>
        <a:bodyPr/>
        <a:lstStyle/>
        <a:p>
          <a:r>
            <a:rPr lang="pt-BR" dirty="0" err="1"/>
            <a:t>NodeMCU</a:t>
          </a:r>
          <a:r>
            <a:rPr lang="pt-BR" dirty="0"/>
            <a:t> v3</a:t>
          </a:r>
        </a:p>
      </dgm:t>
    </dgm:pt>
    <dgm:pt modelId="{AE482686-B74B-4228-8623-1193A8174D52}" type="sibTrans" cxnId="{DFB81387-858B-42D7-A2A1-87A7323EAAEE}">
      <dgm:prSet/>
      <dgm:spPr/>
      <dgm:t>
        <a:bodyPr/>
        <a:lstStyle/>
        <a:p>
          <a:endParaRPr lang="pt-BR"/>
        </a:p>
      </dgm:t>
    </dgm:pt>
    <dgm:pt modelId="{9F166767-D64A-4997-A81F-F7283A3B79B4}" type="parTrans" cxnId="{DFB81387-858B-42D7-A2A1-87A7323EAAEE}">
      <dgm:prSet/>
      <dgm:spPr/>
      <dgm:t>
        <a:bodyPr/>
        <a:lstStyle/>
        <a:p>
          <a:endParaRPr lang="pt-BR"/>
        </a:p>
      </dgm:t>
    </dgm:pt>
    <dgm:pt modelId="{E29A6CB8-FC48-4BA7-A1F0-FAA67110D546}">
      <dgm:prSet phldrT="[Texto]"/>
      <dgm:spPr/>
      <dgm:t>
        <a:bodyPr/>
        <a:lstStyle/>
        <a:p>
          <a:r>
            <a:rPr lang="pt-BR" dirty="0"/>
            <a:t>ESP-12</a:t>
          </a:r>
        </a:p>
      </dgm:t>
    </dgm:pt>
    <dgm:pt modelId="{615A9F54-B0DC-4DF3-A432-785D4B338158}" type="sibTrans" cxnId="{BA07D784-F32E-482E-85EB-F29F3A77616A}">
      <dgm:prSet/>
      <dgm:spPr/>
      <dgm:t>
        <a:bodyPr/>
        <a:lstStyle/>
        <a:p>
          <a:endParaRPr lang="pt-BR"/>
        </a:p>
      </dgm:t>
    </dgm:pt>
    <dgm:pt modelId="{BB12DEC7-4674-45BE-A9B7-68DAA1C96945}" type="parTrans" cxnId="{BA07D784-F32E-482E-85EB-F29F3A77616A}">
      <dgm:prSet/>
      <dgm:spPr/>
      <dgm:t>
        <a:bodyPr/>
        <a:lstStyle/>
        <a:p>
          <a:endParaRPr lang="pt-BR"/>
        </a:p>
      </dgm:t>
    </dgm:pt>
    <dgm:pt modelId="{472094A8-42C8-4040-A2C0-629328A2CE86}" type="pres">
      <dgm:prSet presAssocID="{89FDC4FD-4E4A-434E-8009-5DCF1C644E14}" presName="Name0" presStyleCnt="0">
        <dgm:presLayoutVars>
          <dgm:dir/>
          <dgm:resizeHandles val="exact"/>
        </dgm:presLayoutVars>
      </dgm:prSet>
      <dgm:spPr/>
    </dgm:pt>
    <dgm:pt modelId="{6612DCB5-10C2-4CF3-9245-794A8C5C38CA}" type="pres">
      <dgm:prSet presAssocID="{35C6223C-876D-4679-9636-394E5F80788D}" presName="composite" presStyleCnt="0"/>
      <dgm:spPr/>
    </dgm:pt>
    <dgm:pt modelId="{540E5162-5BB3-46A5-A625-AAB6B9C1A5F5}" type="pres">
      <dgm:prSet presAssocID="{35C6223C-876D-4679-9636-394E5F80788D}" presName="rect1" presStyleLbl="bgShp" presStyleIdx="0" presStyleCnt="2" custLinFactX="38215" custLinFactNeighborX="100000" custLinFactNeighborY="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A1B6DF2D-8E1F-4EEF-82D2-B3DAE2ED2A5B}" type="pres">
      <dgm:prSet presAssocID="{35C6223C-876D-4679-9636-394E5F80788D}" presName="rect2" presStyleLbl="trBgShp" presStyleIdx="0" presStyleCnt="2" custLinFactX="38215" custLinFactNeighborX="100000" custLinFactNeighborY="0">
        <dgm:presLayoutVars>
          <dgm:bulletEnabled val="1"/>
        </dgm:presLayoutVars>
      </dgm:prSet>
      <dgm:spPr/>
    </dgm:pt>
    <dgm:pt modelId="{47A9EA56-7D68-4287-A172-2677A2A1C9CB}" type="pres">
      <dgm:prSet presAssocID="{AE482686-B74B-4228-8623-1193A8174D52}" presName="sibTrans" presStyleCnt="0"/>
      <dgm:spPr/>
    </dgm:pt>
    <dgm:pt modelId="{D9B25E27-6BFF-4F33-96FB-D7CC5F408DC9}" type="pres">
      <dgm:prSet presAssocID="{E29A6CB8-FC48-4BA7-A1F0-FAA67110D546}" presName="composite" presStyleCnt="0"/>
      <dgm:spPr/>
    </dgm:pt>
    <dgm:pt modelId="{3A1D4AFD-A345-4383-A830-4EEE8F08CEA5}" type="pres">
      <dgm:prSet presAssocID="{E29A6CB8-FC48-4BA7-A1F0-FAA67110D546}" presName="rect1" presStyleLbl="bgShp" presStyleIdx="1" presStyleCnt="2" custLinFactNeighborX="-98224" custLinFactNeighborY="0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A81B578F-E1C3-4273-B538-A1390A28D5A3}" type="pres">
      <dgm:prSet presAssocID="{E29A6CB8-FC48-4BA7-A1F0-FAA67110D546}" presName="rect2" presStyleLbl="trBgShp" presStyleIdx="1" presStyleCnt="2" custLinFactNeighborX="-98224" custLinFactNeighborY="0">
        <dgm:presLayoutVars>
          <dgm:bulletEnabled val="1"/>
        </dgm:presLayoutVars>
      </dgm:prSet>
      <dgm:spPr/>
    </dgm:pt>
  </dgm:ptLst>
  <dgm:cxnLst>
    <dgm:cxn modelId="{9C263D3D-7108-43FA-8F32-E944A6F387DA}" type="presOf" srcId="{E29A6CB8-FC48-4BA7-A1F0-FAA67110D546}" destId="{A81B578F-E1C3-4273-B538-A1390A28D5A3}" srcOrd="0" destOrd="0" presId="urn:microsoft.com/office/officeart/2008/layout/BendingPictureSemiTransparentText"/>
    <dgm:cxn modelId="{AB070C47-4FEF-4639-92E2-7E7782E29343}" type="presOf" srcId="{35C6223C-876D-4679-9636-394E5F80788D}" destId="{A1B6DF2D-8E1F-4EEF-82D2-B3DAE2ED2A5B}" srcOrd="0" destOrd="0" presId="urn:microsoft.com/office/officeart/2008/layout/BendingPictureSemiTransparentText"/>
    <dgm:cxn modelId="{BA07D784-F32E-482E-85EB-F29F3A77616A}" srcId="{89FDC4FD-4E4A-434E-8009-5DCF1C644E14}" destId="{E29A6CB8-FC48-4BA7-A1F0-FAA67110D546}" srcOrd="1" destOrd="0" parTransId="{BB12DEC7-4674-45BE-A9B7-68DAA1C96945}" sibTransId="{615A9F54-B0DC-4DF3-A432-785D4B338158}"/>
    <dgm:cxn modelId="{DFB81387-858B-42D7-A2A1-87A7323EAAEE}" srcId="{89FDC4FD-4E4A-434E-8009-5DCF1C644E14}" destId="{35C6223C-876D-4679-9636-394E5F80788D}" srcOrd="0" destOrd="0" parTransId="{9F166767-D64A-4997-A81F-F7283A3B79B4}" sibTransId="{AE482686-B74B-4228-8623-1193A8174D52}"/>
    <dgm:cxn modelId="{40F37BC2-B78F-4963-8B43-C0BC74C6CFAC}" type="presOf" srcId="{89FDC4FD-4E4A-434E-8009-5DCF1C644E14}" destId="{472094A8-42C8-4040-A2C0-629328A2CE86}" srcOrd="0" destOrd="0" presId="urn:microsoft.com/office/officeart/2008/layout/BendingPictureSemiTransparentText"/>
    <dgm:cxn modelId="{9D9DE64B-DFC8-4CE8-B254-4DF51EE7A15C}" type="presParOf" srcId="{472094A8-42C8-4040-A2C0-629328A2CE86}" destId="{6612DCB5-10C2-4CF3-9245-794A8C5C38CA}" srcOrd="0" destOrd="0" presId="urn:microsoft.com/office/officeart/2008/layout/BendingPictureSemiTransparentText"/>
    <dgm:cxn modelId="{339DC8C4-6439-4434-9730-50D30AB7B39E}" type="presParOf" srcId="{6612DCB5-10C2-4CF3-9245-794A8C5C38CA}" destId="{540E5162-5BB3-46A5-A625-AAB6B9C1A5F5}" srcOrd="0" destOrd="0" presId="urn:microsoft.com/office/officeart/2008/layout/BendingPictureSemiTransparentText"/>
    <dgm:cxn modelId="{2EA58C53-8BF5-468B-B095-148E4A8E79D2}" type="presParOf" srcId="{6612DCB5-10C2-4CF3-9245-794A8C5C38CA}" destId="{A1B6DF2D-8E1F-4EEF-82D2-B3DAE2ED2A5B}" srcOrd="1" destOrd="0" presId="urn:microsoft.com/office/officeart/2008/layout/BendingPictureSemiTransparentText"/>
    <dgm:cxn modelId="{DAA3EE76-A795-4F73-A9D1-BAAB44BAFF10}" type="presParOf" srcId="{472094A8-42C8-4040-A2C0-629328A2CE86}" destId="{47A9EA56-7D68-4287-A172-2677A2A1C9CB}" srcOrd="1" destOrd="0" presId="urn:microsoft.com/office/officeart/2008/layout/BendingPictureSemiTransparentText"/>
    <dgm:cxn modelId="{514B064C-0B5E-46D7-AA7E-4BD96EBBD426}" type="presParOf" srcId="{472094A8-42C8-4040-A2C0-629328A2CE86}" destId="{D9B25E27-6BFF-4F33-96FB-D7CC5F408DC9}" srcOrd="2" destOrd="0" presId="urn:microsoft.com/office/officeart/2008/layout/BendingPictureSemiTransparentText"/>
    <dgm:cxn modelId="{BF54426F-64FF-40F2-92CD-21E8838C77F7}" type="presParOf" srcId="{D9B25E27-6BFF-4F33-96FB-D7CC5F408DC9}" destId="{3A1D4AFD-A345-4383-A830-4EEE8F08CEA5}" srcOrd="0" destOrd="0" presId="urn:microsoft.com/office/officeart/2008/layout/BendingPictureSemiTransparentText"/>
    <dgm:cxn modelId="{9D2C970A-93B3-400D-B8D3-49E04B5183BC}" type="presParOf" srcId="{D9B25E27-6BFF-4F33-96FB-D7CC5F408DC9}" destId="{A81B578F-E1C3-4273-B538-A1390A28D5A3}" srcOrd="1" destOrd="0" presId="urn:microsoft.com/office/officeart/2008/layout/BendingPictureSemiTransparentTex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91EE8-C6A5-411A-8562-20A2133AEDB9}">
      <dsp:nvSpPr>
        <dsp:cNvPr id="0" name=""/>
        <dsp:cNvSpPr/>
      </dsp:nvSpPr>
      <dsp:spPr>
        <a:xfrm>
          <a:off x="1165963" y="0"/>
          <a:ext cx="4190773" cy="2946844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1AFF35-9060-4070-AA89-6C3147F33BF8}">
      <dsp:nvSpPr>
        <dsp:cNvPr id="0" name=""/>
        <dsp:cNvSpPr/>
      </dsp:nvSpPr>
      <dsp:spPr>
        <a:xfrm>
          <a:off x="919434" y="2841439"/>
          <a:ext cx="4909639" cy="14712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4264" tIns="334264" rIns="334264" bIns="0" numCol="1" spcCol="1270" anchor="t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700" kern="1200" dirty="0">
              <a:latin typeface="Agency FB" panose="020B0503020202020204" pitchFamily="34" charset="0"/>
            </a:rPr>
            <a:t>Uma Introdução ao </a:t>
          </a:r>
          <a:r>
            <a:rPr lang="pt-BR" sz="4700" kern="1200" dirty="0" err="1">
              <a:latin typeface="Agency FB" panose="020B0503020202020204" pitchFamily="34" charset="0"/>
            </a:rPr>
            <a:t>IoT</a:t>
          </a:r>
          <a:endParaRPr lang="pt-BR" sz="4700" kern="1200" dirty="0"/>
        </a:p>
      </dsp:txBody>
      <dsp:txXfrm>
        <a:off x="919434" y="2841439"/>
        <a:ext cx="4909639" cy="14712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0E5162-5BB3-46A5-A625-AAB6B9C1A5F5}">
      <dsp:nvSpPr>
        <dsp:cNvPr id="0" name=""/>
        <dsp:cNvSpPr/>
      </dsp:nvSpPr>
      <dsp:spPr>
        <a:xfrm>
          <a:off x="5737114" y="0"/>
          <a:ext cx="2889765" cy="247687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B6DF2D-8E1F-4EEF-82D2-B3DAE2ED2A5B}">
      <dsp:nvSpPr>
        <dsp:cNvPr id="0" name=""/>
        <dsp:cNvSpPr/>
      </dsp:nvSpPr>
      <dsp:spPr>
        <a:xfrm>
          <a:off x="5737114" y="1733809"/>
          <a:ext cx="2889765" cy="594449"/>
        </a:xfrm>
        <a:prstGeom prst="rect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740" tIns="78740" rIns="78740" bIns="7874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100" kern="1200" dirty="0" err="1"/>
            <a:t>NodeMCU</a:t>
          </a:r>
          <a:r>
            <a:rPr lang="pt-BR" sz="3100" kern="1200" dirty="0"/>
            <a:t> v3</a:t>
          </a:r>
        </a:p>
      </dsp:txBody>
      <dsp:txXfrm>
        <a:off x="5737114" y="1733809"/>
        <a:ext cx="2889765" cy="594449"/>
      </dsp:txXfrm>
    </dsp:sp>
    <dsp:sp modelId="{3A1D4AFD-A345-4383-A830-4EEE8F08CEA5}">
      <dsp:nvSpPr>
        <dsp:cNvPr id="0" name=""/>
        <dsp:cNvSpPr/>
      </dsp:nvSpPr>
      <dsp:spPr>
        <a:xfrm>
          <a:off x="2089095" y="0"/>
          <a:ext cx="2889765" cy="2476871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1B578F-E1C3-4273-B538-A1390A28D5A3}">
      <dsp:nvSpPr>
        <dsp:cNvPr id="0" name=""/>
        <dsp:cNvSpPr/>
      </dsp:nvSpPr>
      <dsp:spPr>
        <a:xfrm>
          <a:off x="2089095" y="1733809"/>
          <a:ext cx="2889765" cy="594449"/>
        </a:xfrm>
        <a:prstGeom prst="rect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740" tIns="78740" rIns="78740" bIns="7874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100" kern="1200" dirty="0"/>
            <a:t>ESP-12</a:t>
          </a:r>
        </a:p>
      </dsp:txBody>
      <dsp:txXfrm>
        <a:off x="2089095" y="1733809"/>
        <a:ext cx="2889765" cy="5944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BendingPictureSemiTransparentText">
  <dgm:title val=""/>
  <dgm:desc val=""/>
  <dgm:catLst>
    <dgm:cat type="picture" pri="7000"/>
    <dgm:cat type="pictureconvert" pri="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1.19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1667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"/>
          <dgm:constr type="w" for="ch" forName="rect1" refType="w"/>
          <dgm:constr type="h" for="ch" forName="rect1" refType="h"/>
          <dgm:constr type="l" for="ch" forName="rect2" refType="w" fact="0"/>
          <dgm:constr type="t" for="ch" forName="rect2" refType="h" fact="0.7"/>
          <dgm:constr type="w" for="ch" forName="rect2" refType="w"/>
          <dgm:constr type="h" for="ch" forName="rect2" refType="h" fact="0.24"/>
        </dgm:constrLst>
        <dgm:layoutNode name="rect1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rect2" styleLbl="trBgShp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1ABF70-7055-4BF3-9ED2-A7AB064BCA90}" type="datetimeFigureOut">
              <a:rPr lang="pt-BR" smtClean="0"/>
              <a:t>14/12/2017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B1037D-7BAE-4AAE-B8AD-8D2B248E6E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5987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50722-2173-4891-AF95-C392F059F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0C2116-4F96-4733-B99B-B30DC4F5A0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F82D470-2B02-48C6-87C5-CBB8C83EE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696-0EEC-4E05-A1C2-6D8EFE2FE229}" type="datetime1">
              <a:rPr lang="pt-BR" smtClean="0"/>
              <a:t>14/12/2017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397A99-EC08-4763-BF9C-63B9159DB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F8EDD07-09CE-405A-915C-E5AE3DE5B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1907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5A92B6-07AC-49FE-82AF-FB8194D8F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607EC4E-7186-4266-9C8D-A6E446BC4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2778B5-7B03-47C9-A96B-9385D195C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3EF44-1569-47EC-89F0-88ECF20F5254}" type="datetime1">
              <a:rPr lang="pt-BR" smtClean="0"/>
              <a:t>14/12/2017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CAB7E97-6A2A-457B-BCDA-B99C77290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885D84C-6939-45E7-854B-094675850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4491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9BF7189-7675-4523-B905-E29C41DE4B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1F69758-4ABD-47BC-AEC4-DCCA1E1502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B9FF766-3F7F-4843-8E2A-179C93F98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F6BE0-46C3-4B1A-A4E0-B53F51153530}" type="datetime1">
              <a:rPr lang="pt-BR" smtClean="0"/>
              <a:t>14/12/2017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5F1DE22-282D-42FB-9E00-D93923442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37DD194-DBF5-4988-870A-E8DF62CC8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9601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713CF2-421C-45E3-8025-518FFD556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B5428D-EB7F-42A6-8255-B20AAE1D5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9764A84-9DA6-4737-8382-6AEC3BE10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7A22-68DE-4262-8A91-1DAC430DE6A9}" type="datetime1">
              <a:rPr lang="pt-BR" smtClean="0"/>
              <a:t>14/12/2017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65565D-5D78-4E81-B4A6-EC9A20B5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C756A62-FA17-4CC3-8430-6EE0074C3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1681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5B0552-8CA1-4993-85EA-B1529B600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21D679-D479-4B5F-BF86-A47F0285F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29F459B-4900-440D-BEFD-9526B4CD0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B57BB-3425-47F6-9306-25F5AD0747D4}" type="datetime1">
              <a:rPr lang="pt-BR" smtClean="0"/>
              <a:t>14/12/2017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69FF01B-00FE-4CDB-9528-0B4AF85FB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CD18E3-6168-4D3B-A1D7-F58FB9E40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180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43EBA1-E0C4-477B-A8E0-4A990869E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1BCB75-B28A-4FD6-886C-A2DA4A9CDE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7E07874-D9A9-4A1D-82C2-A059BE05AF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0BB46C3-3902-45DC-A589-9DC4E08DA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C3D79-168E-4109-9D16-962ED52ECEA0}" type="datetime1">
              <a:rPr lang="pt-BR" smtClean="0"/>
              <a:t>14/12/2017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FB1E80E-83FA-4E94-BB1C-C6CE5D076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017916E-CF26-4CB5-98E3-BB6838630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6455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2A05B5-4214-43D0-84EA-7FED40945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6E5F528-EC31-4AA4-B5FF-0780C4642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CC0C9B1-86DF-4305-ACD4-78CED7C26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E06A5F7-A3C4-4907-A376-C3FC841F71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42A888E-0168-42F5-9BB8-5C814815BB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8864AE7-D856-496A-823C-C5E04927A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A792-743A-4198-870F-3150EF981E73}" type="datetime1">
              <a:rPr lang="pt-BR" smtClean="0"/>
              <a:t>14/12/2017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D98BECA-AAE6-41F6-B4EE-D097FFFFF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02AD173-C669-4A95-AFA3-158C3B2BF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2590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444ED9-7C4D-47A4-8FDF-A8142698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9764825-DE68-4661-9519-08A745422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DF80C-3919-43C3-9398-D95A5AA98DDF}" type="datetime1">
              <a:rPr lang="pt-BR" smtClean="0"/>
              <a:t>14/12/2017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598F017-CE84-46D2-81CF-BEE8D71C2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57A071D-C68A-43FB-9AA5-0E981B438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078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8976ADD-EA69-448B-B178-1AEBE0591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BED2C-9F52-4929-9201-3B586CB98C0C}" type="datetime1">
              <a:rPr lang="pt-BR" smtClean="0"/>
              <a:t>14/12/2017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B1BE4C7-F54E-4C25-AF2A-69EB29917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8E6B044-8218-4894-BC56-F1813A34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6400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173F09-CF71-4565-B90A-DF6B12BCD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BC2117-50EA-4EA3-9424-8CDA799CC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33F2F7-ECE7-410B-BEB4-F26CB2A8ED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49ABD9D-B0E0-4A17-AFA1-3F174AC74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44216-22AB-4723-9BD6-B341F8BA2C0A}" type="datetime1">
              <a:rPr lang="pt-BR" smtClean="0"/>
              <a:t>14/12/2017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AE3F6BD-5F51-4C60-B9E0-F8153FDFE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EC53FC-7202-40FB-8F54-44E3D0E99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9225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404739-44C0-4949-A3FC-F947EEF38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9238E61-F86C-4F63-88DE-EA5FCF2A26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DA0CC8-F6A3-4FC3-B581-6C4A328313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30ED18E-E79A-4D3D-AACB-607FE790B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FAD0E-7A1F-41FD-A617-A9EE211D84F4}" type="datetime1">
              <a:rPr lang="pt-BR" smtClean="0"/>
              <a:t>14/12/2017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FE45FEC-ACF5-492B-BFFB-BAAE520BC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CA741D2-A258-4969-8A83-4F1ADE16C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0379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58F3951-D868-4DD5-9A56-172C2B0DC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CE0850-2B48-4A30-845A-AEE08E2E2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0E234C-5FA7-4950-8BFE-CCED80989D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4B7584-4480-4D1A-98BA-56670A8C0A63}" type="datetime1">
              <a:rPr lang="pt-BR" smtClean="0"/>
              <a:t>14/12/2017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7544DE-534A-4CDF-911D-DA0B480DA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ESP8266: Uma Introdução ao IoT - Gabriel M. de Melo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7C12E2-C690-4289-A118-55322CC973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91445-434E-4632-81C4-8B2F3F4689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0693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530AD-1AF0-4D24-AE42-0E66F5348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64761"/>
            <a:ext cx="12192000" cy="1172917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Agency FB" panose="020B0503020202020204" pitchFamily="34" charset="0"/>
              </a:rPr>
              <a:t>ESP8266</a:t>
            </a:r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877360AE-7699-4A38-8D7C-355CFBCE70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2747115"/>
              </p:ext>
            </p:extLst>
          </p:nvPr>
        </p:nvGraphicFramePr>
        <p:xfrm>
          <a:off x="2721745" y="2183907"/>
          <a:ext cx="6748509" cy="43145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Imagem 9">
            <a:extLst>
              <a:ext uri="{FF2B5EF4-FFF2-40B4-BE49-F238E27FC236}">
                <a16:creationId xmlns:a16="http://schemas.microsoft.com/office/drawing/2014/main" id="{37FA2487-4A1D-4E18-A3A5-444E30593C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4920" y="5020323"/>
            <a:ext cx="1780469" cy="163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692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3E14264-766B-4ABC-923D-5C5236178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65955" cy="4351338"/>
          </a:xfrm>
        </p:spPr>
        <p:txBody>
          <a:bodyPr>
            <a:normAutofit fontScale="92500" lnSpcReduction="20000"/>
          </a:bodyPr>
          <a:lstStyle/>
          <a:p>
            <a:endParaRPr lang="pt-BR" sz="3900" dirty="0">
              <a:latin typeface="Agency FB" panose="020B0503020202020204" pitchFamily="34" charset="0"/>
            </a:endParaRPr>
          </a:p>
          <a:p>
            <a:r>
              <a:rPr lang="pt-BR" sz="3900" dirty="0" err="1">
                <a:latin typeface="Agency FB" panose="020B0503020202020204" pitchFamily="34" charset="0"/>
              </a:rPr>
              <a:t>Espressif</a:t>
            </a:r>
            <a:r>
              <a:rPr lang="pt-BR" sz="3900" dirty="0">
                <a:latin typeface="Agency FB" panose="020B0503020202020204" pitchFamily="34" charset="0"/>
              </a:rPr>
              <a:t> Systems</a:t>
            </a:r>
          </a:p>
          <a:p>
            <a:endParaRPr lang="pt-BR" sz="3900" dirty="0">
              <a:latin typeface="Agency FB" panose="020B0503020202020204" pitchFamily="34" charset="0"/>
            </a:endParaRPr>
          </a:p>
          <a:p>
            <a:r>
              <a:rPr lang="pt-BR" sz="3900" dirty="0">
                <a:latin typeface="Agency FB" panose="020B0503020202020204" pitchFamily="34" charset="0"/>
              </a:rPr>
              <a:t>Modem WiFi</a:t>
            </a:r>
          </a:p>
          <a:p>
            <a:endParaRPr lang="pt-BR" sz="3900" dirty="0">
              <a:latin typeface="Agency FB" panose="020B0503020202020204" pitchFamily="34" charset="0"/>
            </a:endParaRPr>
          </a:p>
          <a:p>
            <a:r>
              <a:rPr lang="pt-BR" sz="3900" dirty="0">
                <a:latin typeface="Agency FB" panose="020B0503020202020204" pitchFamily="34" charset="0"/>
              </a:rPr>
              <a:t>Consumo, dimensões</a:t>
            </a:r>
          </a:p>
          <a:p>
            <a:endParaRPr lang="pt-BR" sz="3900" dirty="0">
              <a:latin typeface="Agency FB" panose="020B0503020202020204" pitchFamily="34" charset="0"/>
            </a:endParaRPr>
          </a:p>
          <a:p>
            <a:r>
              <a:rPr lang="pt-BR" sz="3900" dirty="0">
                <a:latin typeface="Agency FB" panose="020B0503020202020204" pitchFamily="34" charset="0"/>
              </a:rPr>
              <a:t>Facilidade na programação</a:t>
            </a:r>
          </a:p>
          <a:p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6A3A299-5F56-4D66-94DE-6FFCF5142F85}"/>
              </a:ext>
            </a:extLst>
          </p:cNvPr>
          <p:cNvSpPr txBox="1">
            <a:spLocks/>
          </p:cNvSpPr>
          <p:nvPr/>
        </p:nvSpPr>
        <p:spPr>
          <a:xfrm>
            <a:off x="0" y="380675"/>
            <a:ext cx="12192000" cy="117291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dirty="0">
                <a:solidFill>
                  <a:schemeClr val="bg1"/>
                </a:solidFill>
                <a:latin typeface="Agency FB" panose="020B0503020202020204" pitchFamily="34" charset="0"/>
              </a:rPr>
              <a:t> O ESP8266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5578E2D2-7775-43F0-B862-2C9F7227B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</p:spTree>
    <p:extLst>
      <p:ext uri="{BB962C8B-B14F-4D97-AF65-F5344CB8AC3E}">
        <p14:creationId xmlns:p14="http://schemas.microsoft.com/office/powerpoint/2010/main" val="766594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FA90597C-E8B2-400A-B779-605DAC4CACCB}"/>
              </a:ext>
            </a:extLst>
          </p:cNvPr>
          <p:cNvSpPr txBox="1">
            <a:spLocks/>
          </p:cNvSpPr>
          <p:nvPr/>
        </p:nvSpPr>
        <p:spPr>
          <a:xfrm>
            <a:off x="0" y="380675"/>
            <a:ext cx="12192000" cy="117291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dirty="0">
                <a:solidFill>
                  <a:schemeClr val="bg1"/>
                </a:solidFill>
                <a:latin typeface="Agency FB" panose="020B0503020202020204" pitchFamily="34" charset="0"/>
              </a:rPr>
              <a:t> O ESP8266</a:t>
            </a:r>
          </a:p>
        </p:txBody>
      </p:sp>
      <p:graphicFrame>
        <p:nvGraphicFramePr>
          <p:cNvPr id="13" name="Diagrama 12">
            <a:extLst>
              <a:ext uri="{FF2B5EF4-FFF2-40B4-BE49-F238E27FC236}">
                <a16:creationId xmlns:a16="http://schemas.microsoft.com/office/drawing/2014/main" id="{322E34A1-EAD9-4904-9EA9-143B6D44D2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306379"/>
              </p:ext>
            </p:extLst>
          </p:nvPr>
        </p:nvGraphicFramePr>
        <p:xfrm>
          <a:off x="505654" y="2809690"/>
          <a:ext cx="9560329" cy="24768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Espaço Reservado para Rodapé 13">
            <a:extLst>
              <a:ext uri="{FF2B5EF4-FFF2-40B4-BE49-F238E27FC236}">
                <a16:creationId xmlns:a16="http://schemas.microsoft.com/office/drawing/2014/main" id="{D3BF7EBE-4763-4B14-A717-463FC7726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</p:spTree>
    <p:extLst>
      <p:ext uri="{BB962C8B-B14F-4D97-AF65-F5344CB8AC3E}">
        <p14:creationId xmlns:p14="http://schemas.microsoft.com/office/powerpoint/2010/main" val="2974488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pinout nodeMCU">
            <a:extLst>
              <a:ext uri="{FF2B5EF4-FFF2-40B4-BE49-F238E27FC236}">
                <a16:creationId xmlns:a16="http://schemas.microsoft.com/office/drawing/2014/main" id="{0E3B8055-E5B0-4F2A-A274-29DA2CBECD0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175" y="1779302"/>
            <a:ext cx="516459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E983419E-B30B-4812-A5C7-EE0BADDB63B3}"/>
              </a:ext>
            </a:extLst>
          </p:cNvPr>
          <p:cNvSpPr txBox="1">
            <a:spLocks/>
          </p:cNvSpPr>
          <p:nvPr/>
        </p:nvSpPr>
        <p:spPr>
          <a:xfrm>
            <a:off x="0" y="380675"/>
            <a:ext cx="12192000" cy="117291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dirty="0">
                <a:solidFill>
                  <a:schemeClr val="bg1"/>
                </a:solidFill>
                <a:latin typeface="Agency FB" panose="020B0503020202020204" pitchFamily="34" charset="0"/>
              </a:rPr>
              <a:t> O ESP8266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5AC2F44-E4B7-44E4-9EEC-E25A1B0E2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F1FA45B-8D21-41D6-BA54-9BB8490CCFA7}"/>
              </a:ext>
            </a:extLst>
          </p:cNvPr>
          <p:cNvSpPr txBox="1"/>
          <p:nvPr/>
        </p:nvSpPr>
        <p:spPr>
          <a:xfrm>
            <a:off x="630315" y="1779302"/>
            <a:ext cx="559293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latin typeface="Agency FB" panose="020B0503020202020204" pitchFamily="34" charset="0"/>
              </a:rPr>
              <a:t>SPIFFS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dirty="0">
              <a:latin typeface="Agency FB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latin typeface="Agency FB" panose="020B0503020202020204" pitchFamily="34" charset="0"/>
              </a:rPr>
              <a:t>DEEP-SLEEP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dirty="0">
              <a:latin typeface="Agency FB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latin typeface="Agency FB" panose="020B0503020202020204" pitchFamily="34" charset="0"/>
              </a:rPr>
              <a:t>PWM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dirty="0">
              <a:latin typeface="Agency FB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latin typeface="Agency FB" panose="020B0503020202020204" pitchFamily="34" charset="0"/>
              </a:rPr>
              <a:t>ADC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dirty="0">
              <a:latin typeface="Agency FB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latin typeface="Agency FB" panose="020B0503020202020204" pitchFamily="34" charset="0"/>
              </a:rPr>
              <a:t>2 UART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63620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53BAF9C-28F5-4AE8-8B77-703506F46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>
              <a:latin typeface="Agency FB" panose="020B0503020202020204" pitchFamily="34" charset="0"/>
            </a:endParaRPr>
          </a:p>
          <a:p>
            <a:r>
              <a:rPr lang="pt-BR" sz="4000" dirty="0">
                <a:latin typeface="Agency FB" panose="020B0503020202020204" pitchFamily="34" charset="0"/>
              </a:rPr>
              <a:t>O que é?</a:t>
            </a:r>
          </a:p>
          <a:p>
            <a:endParaRPr lang="pt-BR" dirty="0">
              <a:latin typeface="Agency FB" panose="020B0503020202020204" pitchFamily="34" charset="0"/>
            </a:endParaRPr>
          </a:p>
          <a:p>
            <a:r>
              <a:rPr lang="pt-BR" sz="4000" dirty="0">
                <a:latin typeface="Agency FB" panose="020B0503020202020204" pitchFamily="34" charset="0"/>
              </a:rPr>
              <a:t>Linguagens?</a:t>
            </a:r>
          </a:p>
          <a:p>
            <a:endParaRPr lang="pt-BR" dirty="0">
              <a:latin typeface="Agency FB" panose="020B0503020202020204" pitchFamily="34" charset="0"/>
            </a:endParaRPr>
          </a:p>
          <a:p>
            <a:endParaRPr lang="pt-BR" dirty="0">
              <a:latin typeface="Agency FB" panose="020B0503020202020204" pitchFamily="34" charset="0"/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8678B9B1-1AD6-4F87-B41A-F537F7422817}"/>
              </a:ext>
            </a:extLst>
          </p:cNvPr>
          <p:cNvSpPr txBox="1">
            <a:spLocks/>
          </p:cNvSpPr>
          <p:nvPr/>
        </p:nvSpPr>
        <p:spPr>
          <a:xfrm>
            <a:off x="0" y="380675"/>
            <a:ext cx="12192000" cy="117291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dirty="0">
                <a:solidFill>
                  <a:schemeClr val="bg1"/>
                </a:solidFill>
                <a:latin typeface="Agency FB" panose="020B0503020202020204" pitchFamily="34" charset="0"/>
              </a:rPr>
              <a:t> Firmware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55791FD9-E6E6-479C-84DF-4B36EB81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</p:spTree>
    <p:extLst>
      <p:ext uri="{BB962C8B-B14F-4D97-AF65-F5344CB8AC3E}">
        <p14:creationId xmlns:p14="http://schemas.microsoft.com/office/powerpoint/2010/main" val="503642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5D0DEA-4662-4347-B727-7CC9E904E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sz="4000" dirty="0">
              <a:latin typeface="Agency FB" panose="020B0503020202020204" pitchFamily="34" charset="0"/>
            </a:endParaRPr>
          </a:p>
          <a:p>
            <a:r>
              <a:rPr lang="pt-BR" sz="4000" dirty="0">
                <a:latin typeface="Agency FB" panose="020B0503020202020204" pitchFamily="34" charset="0"/>
              </a:rPr>
              <a:t>Conversores USB → UART</a:t>
            </a:r>
          </a:p>
          <a:p>
            <a:endParaRPr lang="pt-BR" sz="4000" dirty="0">
              <a:latin typeface="Agency FB" panose="020B0503020202020204" pitchFamily="34" charset="0"/>
            </a:endParaRPr>
          </a:p>
          <a:p>
            <a:r>
              <a:rPr lang="pt-BR" sz="4000" dirty="0">
                <a:latin typeface="Agency FB" panose="020B0503020202020204" pitchFamily="34" charset="0"/>
              </a:rPr>
              <a:t>Modo de boot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C9889901-ED1E-44C9-A161-E180B2777EE5}"/>
              </a:ext>
            </a:extLst>
          </p:cNvPr>
          <p:cNvSpPr txBox="1">
            <a:spLocks/>
          </p:cNvSpPr>
          <p:nvPr/>
        </p:nvSpPr>
        <p:spPr>
          <a:xfrm>
            <a:off x="0" y="380675"/>
            <a:ext cx="12192000" cy="117291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dirty="0">
                <a:solidFill>
                  <a:schemeClr val="bg1"/>
                </a:solidFill>
                <a:latin typeface="Agency FB" panose="020B0503020202020204" pitchFamily="34" charset="0"/>
              </a:rPr>
              <a:t> Upload de firmware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A9240CF0-AD14-40B5-81A8-846FB9459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60B669CD-AB6E-4B6E-9E07-5EB6AEDAA7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0911927"/>
              </p:ext>
            </p:extLst>
          </p:nvPr>
        </p:nvGraphicFramePr>
        <p:xfrm>
          <a:off x="2032000" y="4794517"/>
          <a:ext cx="8127999" cy="119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53948124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8515953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97944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latin typeface="Agency FB" panose="020B0503020202020204" pitchFamily="34" charset="0"/>
                        </a:rPr>
                        <a:t>Modo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latin typeface="Agency FB" panose="020B0503020202020204" pitchFamily="34" charset="0"/>
                        </a:rPr>
                        <a:t>GPIO0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latin typeface="Agency FB" panose="020B0503020202020204" pitchFamily="34" charset="0"/>
                        </a:rPr>
                        <a:t>GPIO2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6869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UART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55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Flash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7012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0702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Espaço Reservado para Conteúdo 7">
            <a:extLst>
              <a:ext uri="{FF2B5EF4-FFF2-40B4-BE49-F238E27FC236}">
                <a16:creationId xmlns:a16="http://schemas.microsoft.com/office/drawing/2014/main" id="{CE16FDA6-D851-4937-9845-D465A929FA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6998222"/>
              </p:ext>
            </p:extLst>
          </p:nvPr>
        </p:nvGraphicFramePr>
        <p:xfrm>
          <a:off x="838200" y="2695637"/>
          <a:ext cx="10515600" cy="3200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364186367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46333535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5083970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pt-BR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latin typeface="Agency FB" panose="020B0503020202020204" pitchFamily="34" charset="0"/>
                        </a:rPr>
                        <a:t>ESP-12E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dirty="0" err="1">
                          <a:latin typeface="Agency FB" panose="020B0503020202020204" pitchFamily="34" charset="0"/>
                        </a:rPr>
                        <a:t>Atmega</a:t>
                      </a:r>
                      <a:r>
                        <a:rPr lang="pt-BR" sz="2400" dirty="0">
                          <a:latin typeface="Agency FB" panose="020B0503020202020204" pitchFamily="34" charset="0"/>
                        </a:rPr>
                        <a:t> 328p (</a:t>
                      </a:r>
                      <a:r>
                        <a:rPr lang="pt-BR" sz="2400" dirty="0" err="1">
                          <a:latin typeface="Agency FB" panose="020B0503020202020204" pitchFamily="34" charset="0"/>
                        </a:rPr>
                        <a:t>Arduino</a:t>
                      </a:r>
                      <a:r>
                        <a:rPr lang="pt-BR" sz="2400" dirty="0">
                          <a:latin typeface="Agency FB" panose="020B0503020202020204" pitchFamily="34" charset="0"/>
                        </a:rPr>
                        <a:t> Uno)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956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latin typeface="Agency FB" panose="020B0503020202020204" pitchFamily="34" charset="0"/>
                        </a:rPr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32-Bits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8-Bits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7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latin typeface="Agency FB" panose="020B0503020202020204" pitchFamily="34" charset="0"/>
                        </a:rPr>
                        <a:t>Velocidade 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80 ~ 160MHz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16~20MHz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2162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latin typeface="Agency FB" panose="020B0503020202020204" pitchFamily="34" charset="0"/>
                        </a:rPr>
                        <a:t>Faixa de operação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2.5 ~ 3.6V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1.8 ~ 5.5V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965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latin typeface="Agency FB" panose="020B0503020202020204" pitchFamily="34" charset="0"/>
                        </a:rPr>
                        <a:t>Memória Flash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4mb (1~3mb para SPIFFS)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32kb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204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latin typeface="Agency FB" panose="020B0503020202020204" pitchFamily="34" charset="0"/>
                        </a:rPr>
                        <a:t>Pinos (GPIOS)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18 (17 digitais + 1 analógico)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20 (14 digitais + 6 analógicos)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310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latin typeface="Agency FB" panose="020B0503020202020204" pitchFamily="34" charset="0"/>
                        </a:rPr>
                        <a:t>Preço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$8,79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gency FB" panose="020B0503020202020204" pitchFamily="34" charset="0"/>
                        </a:rPr>
                        <a:t>$9,99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988804"/>
                  </a:ext>
                </a:extLst>
              </a:tr>
            </a:tbl>
          </a:graphicData>
        </a:graphic>
      </p:graphicFrame>
      <p:sp>
        <p:nvSpPr>
          <p:cNvPr id="7" name="Título 1">
            <a:extLst>
              <a:ext uri="{FF2B5EF4-FFF2-40B4-BE49-F238E27FC236}">
                <a16:creationId xmlns:a16="http://schemas.microsoft.com/office/drawing/2014/main" id="{E01B3AE7-EF6D-4F30-A2B5-74DE4C328510}"/>
              </a:ext>
            </a:extLst>
          </p:cNvPr>
          <p:cNvSpPr txBox="1">
            <a:spLocks/>
          </p:cNvSpPr>
          <p:nvPr/>
        </p:nvSpPr>
        <p:spPr>
          <a:xfrm>
            <a:off x="0" y="380675"/>
            <a:ext cx="12192000" cy="117291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dirty="0">
                <a:solidFill>
                  <a:schemeClr val="bg1"/>
                </a:solidFill>
                <a:latin typeface="Agency FB" panose="020B0503020202020204" pitchFamily="34" charset="0"/>
              </a:rPr>
              <a:t> ESP8266 x </a:t>
            </a:r>
            <a:r>
              <a:rPr lang="pt-BR" sz="7200" dirty="0" err="1">
                <a:solidFill>
                  <a:schemeClr val="bg1"/>
                </a:solidFill>
                <a:latin typeface="Agency FB" panose="020B0503020202020204" pitchFamily="34" charset="0"/>
              </a:rPr>
              <a:t>Arduino</a:t>
            </a:r>
            <a:endParaRPr lang="pt-BR" sz="72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35D1DCEE-C21B-4AAF-A025-99AFF2FDF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</p:spTree>
    <p:extLst>
      <p:ext uri="{BB962C8B-B14F-4D97-AF65-F5344CB8AC3E}">
        <p14:creationId xmlns:p14="http://schemas.microsoft.com/office/powerpoint/2010/main" val="1156590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DA9D94-B7E4-4241-80AF-0C85AE25B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gency FB" panose="020B0503020202020204" pitchFamily="34" charset="0"/>
              </a:rPr>
              <a:t>Controle de dispositivos por WiFi</a:t>
            </a:r>
          </a:p>
          <a:p>
            <a:endParaRPr lang="pt-BR" dirty="0">
              <a:latin typeface="Agency FB" panose="020B0503020202020204" pitchFamily="34" charset="0"/>
            </a:endParaRPr>
          </a:p>
          <a:p>
            <a:r>
              <a:rPr lang="pt-BR" dirty="0">
                <a:latin typeface="Agency FB" panose="020B0503020202020204" pitchFamily="34" charset="0"/>
              </a:rPr>
              <a:t>Servidor </a:t>
            </a:r>
            <a:r>
              <a:rPr lang="pt-BR" i="1" dirty="0">
                <a:latin typeface="Agency FB" panose="020B0503020202020204" pitchFamily="34" charset="0"/>
              </a:rPr>
              <a:t>Web</a:t>
            </a:r>
          </a:p>
          <a:p>
            <a:endParaRPr lang="pt-BR" dirty="0">
              <a:latin typeface="Agency FB" panose="020B0503020202020204" pitchFamily="34" charset="0"/>
            </a:endParaRPr>
          </a:p>
          <a:p>
            <a:r>
              <a:rPr lang="pt-BR" dirty="0">
                <a:latin typeface="Agency FB" panose="020B0503020202020204" pitchFamily="34" charset="0"/>
              </a:rPr>
              <a:t>Acesso a banco de dados remoto</a:t>
            </a:r>
          </a:p>
          <a:p>
            <a:endParaRPr lang="pt-BR" dirty="0">
              <a:latin typeface="Agency FB" panose="020B0503020202020204" pitchFamily="34" charset="0"/>
            </a:endParaRPr>
          </a:p>
          <a:p>
            <a:r>
              <a:rPr lang="pt-BR" dirty="0">
                <a:latin typeface="Agency FB" panose="020B0503020202020204" pitchFamily="34" charset="0"/>
              </a:rPr>
              <a:t>Qualquer função desempenhada por MCU</a:t>
            </a:r>
          </a:p>
          <a:p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2033D29-023F-4084-8979-9513439BE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ESP8266: Uma Introdução ao IoT - Gabriel M. de Melo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764AAB4-BAA3-4354-A73A-FAE6ECCA937C}"/>
              </a:ext>
            </a:extLst>
          </p:cNvPr>
          <p:cNvSpPr txBox="1">
            <a:spLocks/>
          </p:cNvSpPr>
          <p:nvPr/>
        </p:nvSpPr>
        <p:spPr>
          <a:xfrm>
            <a:off x="0" y="380675"/>
            <a:ext cx="12192000" cy="117291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dirty="0">
                <a:solidFill>
                  <a:schemeClr val="bg1"/>
                </a:solidFill>
                <a:latin typeface="Agency FB" panose="020B0503020202020204" pitchFamily="34" charset="0"/>
              </a:rPr>
              <a:t> Aplicações</a:t>
            </a:r>
          </a:p>
        </p:txBody>
      </p:sp>
    </p:spTree>
    <p:extLst>
      <p:ext uri="{BB962C8B-B14F-4D97-AF65-F5344CB8AC3E}">
        <p14:creationId xmlns:p14="http://schemas.microsoft.com/office/powerpoint/2010/main" val="3230362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BCBE9B-A354-4CD0-BE00-7CC961BDF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  <a:p>
            <a:r>
              <a:rPr lang="pt-BR" dirty="0">
                <a:latin typeface="Agency FB" panose="020B0503020202020204" pitchFamily="34" charset="0"/>
              </a:rPr>
              <a:t>Relógio </a:t>
            </a:r>
            <a:r>
              <a:rPr lang="pt-BR" i="1" dirty="0">
                <a:latin typeface="Agency FB" panose="020B0503020202020204" pitchFamily="34" charset="0"/>
              </a:rPr>
              <a:t>NTP</a:t>
            </a:r>
          </a:p>
          <a:p>
            <a:endParaRPr lang="pt-BR" dirty="0">
              <a:latin typeface="Agency FB" panose="020B0503020202020204" pitchFamily="34" charset="0"/>
            </a:endParaRPr>
          </a:p>
          <a:p>
            <a:r>
              <a:rPr lang="pt-BR" i="1" dirty="0">
                <a:latin typeface="Agency FB" panose="020B0503020202020204" pitchFamily="34" charset="0"/>
              </a:rPr>
              <a:t>Web server</a:t>
            </a:r>
            <a:r>
              <a:rPr lang="pt-BR" dirty="0">
                <a:latin typeface="Agency FB" panose="020B0503020202020204" pitchFamily="34" charset="0"/>
              </a:rPr>
              <a:t> simples</a:t>
            </a:r>
          </a:p>
          <a:p>
            <a:endParaRPr lang="pt-BR" dirty="0">
              <a:latin typeface="Agency FB" panose="020B0503020202020204" pitchFamily="34" charset="0"/>
            </a:endParaRPr>
          </a:p>
          <a:p>
            <a:r>
              <a:rPr lang="pt-BR" dirty="0">
                <a:latin typeface="Agency FB" panose="020B0503020202020204" pitchFamily="34" charset="0"/>
              </a:rPr>
              <a:t>Controle de ponto com </a:t>
            </a:r>
            <a:r>
              <a:rPr lang="pt-BR" i="1" dirty="0">
                <a:latin typeface="Agency FB" panose="020B0503020202020204" pitchFamily="34" charset="0"/>
              </a:rPr>
              <a:t>RFID</a:t>
            </a:r>
          </a:p>
          <a:p>
            <a:endParaRPr lang="pt-BR" i="1" dirty="0">
              <a:latin typeface="Agency FB" panose="020B0503020202020204" pitchFamily="34" charset="0"/>
            </a:endParaRPr>
          </a:p>
          <a:p>
            <a:endParaRPr lang="pt-BR" i="1" dirty="0">
              <a:latin typeface="Agency FB" panose="020B0503020202020204" pitchFamily="34" charset="0"/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837D9C1-7129-43D4-95B5-69D0C9CBB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dirty="0"/>
              <a:t>ESP8266: Uma Introdução ao </a:t>
            </a:r>
            <a:r>
              <a:rPr lang="pt-BR" dirty="0" err="1"/>
              <a:t>IoT</a:t>
            </a:r>
            <a:r>
              <a:rPr lang="pt-BR" dirty="0"/>
              <a:t> - Gabriel M. de Melo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A75F2B8-05E5-4F56-BAF7-3994D0DE238F}"/>
              </a:ext>
            </a:extLst>
          </p:cNvPr>
          <p:cNvSpPr txBox="1">
            <a:spLocks/>
          </p:cNvSpPr>
          <p:nvPr/>
        </p:nvSpPr>
        <p:spPr>
          <a:xfrm>
            <a:off x="0" y="380675"/>
            <a:ext cx="12192000" cy="117291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dirty="0">
                <a:solidFill>
                  <a:schemeClr val="bg1"/>
                </a:solidFill>
                <a:latin typeface="Agency FB" panose="020B0503020202020204" pitchFamily="34" charset="0"/>
              </a:rPr>
              <a:t> Mãos à obra...</a:t>
            </a:r>
          </a:p>
        </p:txBody>
      </p:sp>
    </p:spTree>
    <p:extLst>
      <p:ext uri="{BB962C8B-B14F-4D97-AF65-F5344CB8AC3E}">
        <p14:creationId xmlns:p14="http://schemas.microsoft.com/office/powerpoint/2010/main" val="27783683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255</Words>
  <Application>Microsoft Office PowerPoint</Application>
  <PresentationFormat>Widescreen</PresentationFormat>
  <Paragraphs>91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Agency FB</vt:lpstr>
      <vt:lpstr>Arial</vt:lpstr>
      <vt:lpstr>Calibri</vt:lpstr>
      <vt:lpstr>Calibri Light</vt:lpstr>
      <vt:lpstr>Tema do Office</vt:lpstr>
      <vt:lpstr>ESP8266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ESP8266</dc:title>
  <dc:creator>melo</dc:creator>
  <cp:lastModifiedBy>melo</cp:lastModifiedBy>
  <cp:revision>15</cp:revision>
  <dcterms:created xsi:type="dcterms:W3CDTF">2017-12-14T13:53:15Z</dcterms:created>
  <dcterms:modified xsi:type="dcterms:W3CDTF">2017-12-14T20:47:31Z</dcterms:modified>
</cp:coreProperties>
</file>

<file path=docProps/thumbnail.jpeg>
</file>